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283" r:id="rId3"/>
    <p:sldId id="272" r:id="rId4"/>
    <p:sldId id="281" r:id="rId5"/>
    <p:sldId id="273" r:id="rId6"/>
    <p:sldId id="282" r:id="rId7"/>
    <p:sldId id="270" r:id="rId8"/>
    <p:sldId id="271" r:id="rId9"/>
    <p:sldId id="274" r:id="rId10"/>
    <p:sldId id="275" r:id="rId11"/>
    <p:sldId id="276" r:id="rId12"/>
    <p:sldId id="278" r:id="rId13"/>
    <p:sldId id="256" r:id="rId14"/>
    <p:sldId id="267" r:id="rId15"/>
    <p:sldId id="280" r:id="rId16"/>
    <p:sldId id="279" r:id="rId17"/>
    <p:sldId id="258" r:id="rId18"/>
    <p:sldId id="260" r:id="rId19"/>
    <p:sldId id="262" r:id="rId20"/>
    <p:sldId id="263" r:id="rId21"/>
    <p:sldId id="264" r:id="rId22"/>
    <p:sldId id="265" r:id="rId23"/>
    <p:sldId id="266" r:id="rId24"/>
    <p:sldId id="285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85D"/>
    <a:srgbClr val="FCD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61361-AEC7-45B3-B4FA-2A29DB0A219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D0FA0-EACF-4002-B929-3FB5DB4ABE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67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30567C41-8C3C-4C59-AE30-20225EC88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D28266-762E-4C4E-9961-2DA6C727CD2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52D3071-3B79-43AD-8D99-42845A8D0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7D81E04-A1A2-4155-8520-F52CB5B44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Kliknutím na políčko s nadpisem se zobrazí text.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8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28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56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4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76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90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83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64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73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72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68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85D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92B40-1E0C-4D24-AD54-08EA369BA0FE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6387-43BF-41D4-82B9-BC660D36AA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2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954BE-F0B1-4E1C-BE3C-AE5434AE96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>
            <a:normAutofit/>
          </a:bodyPr>
          <a:lstStyle/>
          <a:p>
            <a:r>
              <a:rPr lang="cs-CZ" dirty="0"/>
              <a:t>Opakování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4099D9-1865-4F49-82B4-7E3469CB8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SOVY</a:t>
            </a:r>
          </a:p>
          <a:p>
            <a:endParaRPr lang="cs-CZ" dirty="0"/>
          </a:p>
          <a:p>
            <a:r>
              <a:rPr lang="cs-CZ" dirty="0"/>
              <a:t>DRAVCI</a:t>
            </a:r>
          </a:p>
          <a:p>
            <a:endParaRPr lang="cs-CZ" dirty="0"/>
          </a:p>
          <a:p>
            <a:r>
              <a:rPr lang="cs-CZ" dirty="0"/>
              <a:t>ŠPLHAVCI</a:t>
            </a:r>
          </a:p>
          <a:p>
            <a:endParaRPr lang="cs-CZ" dirty="0"/>
          </a:p>
          <a:p>
            <a:r>
              <a:rPr lang="cs-CZ" dirty="0"/>
              <a:t>STROMOVÍ PĚVCI</a:t>
            </a:r>
          </a:p>
        </p:txBody>
      </p:sp>
    </p:spTree>
    <p:extLst>
      <p:ext uri="{BB962C8B-B14F-4D97-AF65-F5344CB8AC3E}">
        <p14:creationId xmlns:p14="http://schemas.microsoft.com/office/powerpoint/2010/main" val="173378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C8B0A-483C-41F1-ADB3-72D85298D0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>
            <a:normAutofit/>
          </a:bodyPr>
          <a:lstStyle/>
          <a:p>
            <a:r>
              <a:rPr lang="cs-CZ" dirty="0"/>
              <a:t>DÚ z online hodiny</a:t>
            </a:r>
            <a:br>
              <a:rPr lang="cs-CZ" sz="2000" dirty="0"/>
            </a:br>
            <a:r>
              <a:rPr lang="cs-CZ" sz="2000" dirty="0"/>
              <a:t>nezasílat, kontrola na další online hodině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2D46E9-AC42-45B0-B17B-8A49B3856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Roztřiď zadané informace: str. 48-49</a:t>
            </a:r>
          </a:p>
          <a:p>
            <a:r>
              <a:rPr lang="cs-CZ" sz="2000" dirty="0"/>
              <a:t>sedí na vrcholu stromu, staří samci u nás přezimují, kuželovitý zobák, potrava hmyz a bobule, potrava semena, tažný, mláďata pojídají hmyz, bílé břicho s černými skvrnami, břicho oranžovohnědé, modré temeno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9A3CC9E-8F64-4AB8-AC6B-52118C567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993739"/>
              </p:ext>
            </p:extLst>
          </p:nvPr>
        </p:nvGraphicFramePr>
        <p:xfrm>
          <a:off x="1524000" y="3284984"/>
          <a:ext cx="6096000" cy="3023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346736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28764459"/>
                    </a:ext>
                  </a:extLst>
                </a:gridCol>
              </a:tblGrid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Drozd zpěvný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Pěnkava obecná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48762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Sedí na vrcholu stromu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Kuželovitý zobák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83188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Břicho s černými skvrnami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Břicho oranžovohnědé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76019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Potrava hmyz a bobule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Modré temeno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41718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tažný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Potrava semena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862305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Mláďata hmyz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45513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Staří samci u nás přezimují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79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362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A2CBE-9098-4B61-BA7C-549EEA13CF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Drozd zpěvný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0F16356-9B86-474F-8D9D-F15A2BD9A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2484" y="1772816"/>
            <a:ext cx="6232236" cy="4608512"/>
          </a:xfrm>
          <a:prstGeom prst="rect">
            <a:avLst/>
          </a:prstGeom>
        </p:spPr>
      </p:pic>
      <p:pic>
        <p:nvPicPr>
          <p:cNvPr id="4" name="drozd">
            <a:hlinkClick r:id="" action="ppaction://media"/>
            <a:extLst>
              <a:ext uri="{FF2B5EF4-FFF2-40B4-BE49-F238E27FC236}">
                <a16:creationId xmlns:a16="http://schemas.microsoft.com/office/drawing/2014/main" id="{3AC618C1-8B43-4372-8F5C-6E58B236F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39738"/>
            <a:ext cx="622424" cy="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7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69534-294E-4508-B1AC-F258C303CF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Pěnkava obecná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02D258F-7D14-42DA-9B03-AAFD9D75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83768" y="1196752"/>
            <a:ext cx="3842557" cy="5428374"/>
          </a:xfrm>
          <a:prstGeom prst="rect">
            <a:avLst/>
          </a:prstGeom>
        </p:spPr>
      </p:pic>
      <p:pic>
        <p:nvPicPr>
          <p:cNvPr id="5" name="pěnkava">
            <a:hlinkClick r:id="" action="ppaction://media"/>
            <a:extLst>
              <a:ext uri="{FF2B5EF4-FFF2-40B4-BE49-F238E27FC236}">
                <a16:creationId xmlns:a16="http://schemas.microsoft.com/office/drawing/2014/main" id="{42186AC5-2431-44D6-B697-BF06D56AE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242030"/>
            <a:ext cx="838448" cy="8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b="1" dirty="0"/>
              <a:t>Stromoví</a:t>
            </a:r>
            <a:r>
              <a:rPr lang="cs-CZ" dirty="0"/>
              <a:t> </a:t>
            </a:r>
            <a:r>
              <a:rPr lang="cs-CZ" b="1" dirty="0"/>
              <a:t>pěvci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opakování</a:t>
            </a:r>
          </a:p>
        </p:txBody>
      </p:sp>
    </p:spTree>
    <p:extLst>
      <p:ext uri="{BB962C8B-B14F-4D97-AF65-F5344CB8AC3E}">
        <p14:creationId xmlns:p14="http://schemas.microsoft.com/office/powerpoint/2010/main" val="13536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BB04C-8EB9-4680-960C-6F631EAF3F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Znaky pěvců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8C0D9F8-E0A7-4FC0-BBB8-A23DA05F3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68" y="1687320"/>
            <a:ext cx="3200940" cy="20840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11463B-288B-4840-9B08-E3E1D3CE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8" y="4075261"/>
            <a:ext cx="3348444" cy="25081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4B70FE-9810-421D-AF93-0946B86A5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000"/>
          <a:stretch/>
        </p:blipFill>
        <p:spPr>
          <a:xfrm>
            <a:off x="4047280" y="1733192"/>
            <a:ext cx="2079270" cy="30914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4880D48-9118-4220-B4ED-1A2B40820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398" y="4075261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DB720-9696-468D-A3C5-84C3C8F129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Znaky pěvců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82A27AB-9D02-454B-9F16-5D1841BBE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1882439"/>
            <a:ext cx="3042168" cy="18716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9F0E46-52FE-43A1-A03D-CC5AFB612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45267"/>
            <a:ext cx="2664183" cy="21459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EF012B-B8C0-4B96-A3B4-C72FEDB4D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51" b="62048"/>
          <a:stretch/>
        </p:blipFill>
        <p:spPr>
          <a:xfrm>
            <a:off x="3050916" y="4149080"/>
            <a:ext cx="3042168" cy="25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4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25AAB-9338-4890-9118-21223EEE9E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Znaky pěvců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333852C-66D5-4BCE-96B8-A3866CF52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67" y="4094415"/>
            <a:ext cx="5040132" cy="25600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C0444D2-882E-484C-9F72-0BE447D7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52" y="1628800"/>
            <a:ext cx="3994309" cy="29957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634EFD-3E19-4AB0-B3CE-95FFDBFC4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07" y="1793794"/>
            <a:ext cx="2469094" cy="18533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CDB224-FF5E-4EFB-9548-7B02C758A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670" y="3914750"/>
            <a:ext cx="18383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84" y="1417638"/>
            <a:ext cx="5210432" cy="521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Sýkora modřinka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6882" y="1640805"/>
            <a:ext cx="8229600" cy="5100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modřinka">
            <a:hlinkClick r:id="" action="ppaction://media"/>
            <a:extLst>
              <a:ext uri="{FF2B5EF4-FFF2-40B4-BE49-F238E27FC236}">
                <a16:creationId xmlns:a16="http://schemas.microsoft.com/office/drawing/2014/main" id="{52E73189-935F-4D5B-9A2D-F5F451009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48680"/>
            <a:ext cx="868958" cy="8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Sýkora koňadra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79" y="2276872"/>
            <a:ext cx="6020841" cy="401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ÝKORA KOŇADRA">
            <a:hlinkClick r:id="" action="ppaction://media"/>
            <a:extLst>
              <a:ext uri="{FF2B5EF4-FFF2-40B4-BE49-F238E27FC236}">
                <a16:creationId xmlns:a16="http://schemas.microsoft.com/office/drawing/2014/main" id="{9C74BEE3-77B6-4083-9034-C889A877F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351408"/>
            <a:ext cx="910456" cy="9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2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21851"/>
          <a:stretch/>
        </p:blipFill>
        <p:spPr bwMode="auto">
          <a:xfrm>
            <a:off x="2320509" y="1484784"/>
            <a:ext cx="4523670" cy="48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2398"/>
            <a:ext cx="8229600" cy="994122"/>
          </a:xfrm>
          <a:solidFill>
            <a:srgbClr val="F5885D"/>
          </a:solidFill>
        </p:spPr>
        <p:txBody>
          <a:bodyPr/>
          <a:lstStyle/>
          <a:p>
            <a:r>
              <a:rPr lang="cs-CZ" dirty="0"/>
              <a:t>Sýkora babka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2826E2-F1EC-434E-B86D-AA90660FC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31200"/>
            <a:ext cx="766440" cy="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75A2EA67-4BF6-4D4F-A3F7-12384D89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2501" r="11169"/>
          <a:stretch>
            <a:fillRect/>
          </a:stretch>
        </p:blipFill>
        <p:spPr bwMode="auto">
          <a:xfrm>
            <a:off x="179388" y="1000125"/>
            <a:ext cx="3835400" cy="570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01B98346-EAA0-4F04-9F84-C7CE5B3B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981075"/>
            <a:ext cx="4859338" cy="572452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 </a:t>
            </a:r>
            <a:r>
              <a:rPr lang="cs-CZ" altLang="cs-CZ" sz="2000" b="1">
                <a:solidFill>
                  <a:srgbClr val="000000"/>
                </a:solidFill>
              </a:rPr>
              <a:t>peří kolem </a:t>
            </a:r>
            <a:r>
              <a:rPr lang="cs-CZ" altLang="cs-CZ" sz="2400" b="1">
                <a:solidFill>
                  <a:srgbClr val="0000FF"/>
                </a:solidFill>
              </a:rPr>
              <a:t>ušních otvorů</a:t>
            </a:r>
            <a:r>
              <a:rPr lang="cs-CZ" altLang="cs-CZ" sz="2000" b="1">
                <a:solidFill>
                  <a:srgbClr val="000000"/>
                </a:solidFill>
              </a:rPr>
              <a:t> tak, že směřuje zvuk do ušního otvorů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oko, které </a:t>
            </a:r>
            <a:r>
              <a:rPr lang="cs-CZ" altLang="cs-CZ" sz="2000" b="1">
                <a:solidFill>
                  <a:srgbClr val="00CCFF"/>
                </a:solidFill>
              </a:rPr>
              <a:t>směřuje dopředu</a:t>
            </a:r>
            <a:r>
              <a:rPr lang="cs-CZ" altLang="cs-CZ" sz="2000" b="1">
                <a:solidFill>
                  <a:srgbClr val="000000"/>
                </a:solidFill>
              </a:rPr>
              <a:t>, překryté horním víčkem, nikoli spodním</a:t>
            </a:r>
            <a:endParaRPr lang="cs-CZ" altLang="cs-CZ" sz="2400" b="1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</a:rPr>
              <a:t>dobře vidí na dálku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při porcování kořisti, řídí pomocí hmatu </a:t>
            </a:r>
            <a:r>
              <a:rPr lang="cs-CZ" altLang="cs-CZ" sz="2000" b="1">
                <a:solidFill>
                  <a:srgbClr val="000000"/>
                </a:solidFill>
                <a:cs typeface="Arial" panose="020B0604020202020204" pitchFamily="34" charset="0"/>
              </a:rPr>
              <a:t>‒</a:t>
            </a:r>
            <a:r>
              <a:rPr lang="cs-CZ" altLang="cs-CZ" sz="2000" b="1">
                <a:solidFill>
                  <a:srgbClr val="000000"/>
                </a:solidFill>
              </a:rPr>
              <a:t> štětinovitých pírek u kraje zobáku </a:t>
            </a:r>
            <a:r>
              <a:rPr lang="cs-CZ" altLang="cs-CZ" sz="1800" b="1">
                <a:solidFill>
                  <a:srgbClr val="000000"/>
                </a:solidFill>
              </a:rPr>
              <a:t>‒</a:t>
            </a:r>
            <a:r>
              <a:rPr lang="cs-CZ" altLang="cs-CZ" sz="2000" b="1">
                <a:solidFill>
                  <a:srgbClr val="000000"/>
                </a:solidFill>
              </a:rPr>
              <a:t> </a:t>
            </a:r>
            <a:r>
              <a:rPr lang="cs-CZ" altLang="cs-CZ" sz="2400" b="1">
                <a:solidFill>
                  <a:srgbClr val="0000FF"/>
                </a:solidFill>
              </a:rPr>
              <a:t>vibrisy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</a:rPr>
              <a:t>zahnutý zobák</a:t>
            </a:r>
            <a:r>
              <a:rPr lang="cs-CZ" altLang="cs-CZ" sz="2000" b="1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Prsty jsou porostlé peřím.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Čtvrtý prst, tzv. </a:t>
            </a:r>
            <a:r>
              <a:rPr lang="cs-CZ" altLang="cs-CZ" sz="2400" b="1">
                <a:solidFill>
                  <a:srgbClr val="0000FF"/>
                </a:solidFill>
              </a:rPr>
              <a:t>vratiprst</a:t>
            </a:r>
            <a:endParaRPr lang="cs-CZ" altLang="cs-CZ" sz="20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Zorný úhel je 160°.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00FF"/>
                </a:solidFill>
              </a:rPr>
              <a:t>Hlavu mohou otočit až o 270°.</a:t>
            </a:r>
            <a:r>
              <a:rPr lang="cs-CZ" altLang="cs-CZ" sz="2000"/>
              <a:t> </a:t>
            </a:r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423217D5-D209-423F-8749-8DB04A77C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0713"/>
            <a:ext cx="720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Obr. 2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BC74975-7F5E-483F-AF53-034C2579B2E8}"/>
              </a:ext>
            </a:extLst>
          </p:cNvPr>
          <p:cNvCxnSpPr>
            <a:cxnSpLocks/>
          </p:cNvCxnSpPr>
          <p:nvPr/>
        </p:nvCxnSpPr>
        <p:spPr>
          <a:xfrm flipH="1">
            <a:off x="3627438" y="1419225"/>
            <a:ext cx="439737" cy="65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9865716-6EEE-4E31-ABD3-99DC5054A09D}"/>
              </a:ext>
            </a:extLst>
          </p:cNvPr>
          <p:cNvCxnSpPr>
            <a:cxnSpLocks/>
          </p:cNvCxnSpPr>
          <p:nvPr/>
        </p:nvCxnSpPr>
        <p:spPr>
          <a:xfrm flipH="1" flipV="1">
            <a:off x="3059113" y="1903413"/>
            <a:ext cx="1008062" cy="236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BF73577-E819-4D44-95A3-237503AE7A3C}"/>
              </a:ext>
            </a:extLst>
          </p:cNvPr>
          <p:cNvCxnSpPr>
            <a:cxnSpLocks/>
          </p:cNvCxnSpPr>
          <p:nvPr/>
        </p:nvCxnSpPr>
        <p:spPr>
          <a:xfrm flipH="1" flipV="1">
            <a:off x="2927350" y="2108200"/>
            <a:ext cx="1139825" cy="1104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830F3FE-C380-49AD-A69D-6CED2D649BDB}"/>
              </a:ext>
            </a:extLst>
          </p:cNvPr>
          <p:cNvCxnSpPr/>
          <p:nvPr/>
        </p:nvCxnSpPr>
        <p:spPr>
          <a:xfrm flipH="1" flipV="1">
            <a:off x="2627313" y="2214563"/>
            <a:ext cx="1439862" cy="2366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CC0AAEB9-C8E8-40F3-9ABA-961166B79E58}"/>
              </a:ext>
            </a:extLst>
          </p:cNvPr>
          <p:cNvCxnSpPr>
            <a:cxnSpLocks/>
          </p:cNvCxnSpPr>
          <p:nvPr/>
        </p:nvCxnSpPr>
        <p:spPr>
          <a:xfrm flipH="1">
            <a:off x="2916238" y="5084763"/>
            <a:ext cx="1050925" cy="354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2EE1CA4-78C4-4504-92A2-57C060FCA9B8}"/>
              </a:ext>
            </a:extLst>
          </p:cNvPr>
          <p:cNvCxnSpPr>
            <a:cxnSpLocks/>
          </p:cNvCxnSpPr>
          <p:nvPr/>
        </p:nvCxnSpPr>
        <p:spPr>
          <a:xfrm flipH="1">
            <a:off x="3967163" y="5084763"/>
            <a:ext cx="46037" cy="84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F43C5F0D-EAA0-4899-80B7-4CE679C27DEE}"/>
              </a:ext>
            </a:extLst>
          </p:cNvPr>
          <p:cNvSpPr/>
          <p:nvPr/>
        </p:nvSpPr>
        <p:spPr>
          <a:xfrm>
            <a:off x="1547664" y="260648"/>
            <a:ext cx="6120680" cy="5823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SOVY opakování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3518"/>
            <a:ext cx="8229600" cy="1143000"/>
          </a:xfrm>
          <a:solidFill>
            <a:srgbClr val="F5885D"/>
          </a:solidFill>
        </p:spPr>
        <p:txBody>
          <a:bodyPr/>
          <a:lstStyle/>
          <a:p>
            <a:r>
              <a:rPr lang="cs-CZ" dirty="0"/>
              <a:t>Sýkora parukářka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7" r="42542" b="11164"/>
          <a:stretch/>
        </p:blipFill>
        <p:spPr bwMode="auto">
          <a:xfrm>
            <a:off x="1331640" y="1700808"/>
            <a:ext cx="5171023" cy="488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541FA7-4EEE-44C3-8DC9-02C7C5071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036" y="571818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0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Sýkora úhelníček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0"/>
          <a:stretch/>
        </p:blipFill>
        <p:spPr bwMode="auto">
          <a:xfrm>
            <a:off x="1763688" y="1635368"/>
            <a:ext cx="5390297" cy="45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úhelníček">
            <a:hlinkClick r:id="" action="ppaction://media"/>
            <a:extLst>
              <a:ext uri="{FF2B5EF4-FFF2-40B4-BE49-F238E27FC236}">
                <a16:creationId xmlns:a16="http://schemas.microsoft.com/office/drawing/2014/main" id="{D3B2ECB3-CF5B-47C5-B232-79F8D156D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44" y="642938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3518"/>
            <a:ext cx="8229600" cy="1143000"/>
          </a:xfrm>
          <a:solidFill>
            <a:srgbClr val="F5885D"/>
          </a:solidFill>
        </p:spPr>
        <p:txBody>
          <a:bodyPr>
            <a:normAutofit/>
          </a:bodyPr>
          <a:lstStyle/>
          <a:p>
            <a:r>
              <a:rPr lang="cs-CZ" dirty="0"/>
              <a:t>Brhlík lesní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24115"/>
            <a:ext cx="550861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0" y="3212975"/>
            <a:ext cx="4834672" cy="30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rhlík">
            <a:hlinkClick r:id="" action="ppaction://media"/>
            <a:extLst>
              <a:ext uri="{FF2B5EF4-FFF2-40B4-BE49-F238E27FC236}">
                <a16:creationId xmlns:a16="http://schemas.microsoft.com/office/drawing/2014/main" id="{8EC61C16-66D7-4323-B69E-35B8F4F12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282258"/>
            <a:ext cx="98552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206A0-21A5-4B96-A0F2-7A7C729A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F5885D"/>
          </a:solidFill>
        </p:spPr>
        <p:txBody>
          <a:bodyPr/>
          <a:lstStyle/>
          <a:p>
            <a:r>
              <a:rPr lang="cs-CZ" dirty="0"/>
              <a:t>Sojka obecná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BFCEC4-14A1-4F2E-B1BE-973BF77E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7872"/>
            <a:ext cx="8229600" cy="4929411"/>
          </a:xfrm>
        </p:spPr>
        <p:txBody>
          <a:bodyPr/>
          <a:lstStyle/>
          <a:p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342AE6-731E-46FD-8D9A-9AF50F5A5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233" y="1517651"/>
            <a:ext cx="6731534" cy="4608512"/>
          </a:xfrm>
          <a:prstGeom prst="rect">
            <a:avLst/>
          </a:prstGeom>
        </p:spPr>
      </p:pic>
      <p:pic>
        <p:nvPicPr>
          <p:cNvPr id="5" name="výstražný hlas sojka">
            <a:hlinkClick r:id="" action="ppaction://media"/>
            <a:extLst>
              <a:ext uri="{FF2B5EF4-FFF2-40B4-BE49-F238E27FC236}">
                <a16:creationId xmlns:a16="http://schemas.microsoft.com/office/drawing/2014/main" id="{75429A86-B160-46B0-B2B8-346C96DDD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355368"/>
            <a:ext cx="760655" cy="7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C15518-27ED-4A26-96AC-E5BA821E614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11BC51-B125-41EF-B405-8771F707D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Pracuj s textem na straně 50 – 51 a spoj správně:</a:t>
            </a:r>
          </a:p>
          <a:p>
            <a:pPr marL="0" indent="0">
              <a:buNone/>
            </a:pPr>
            <a:r>
              <a:rPr lang="cs-CZ" sz="2800" b="1" dirty="0"/>
              <a:t>PTÁCI OKRAJE LESA</a:t>
            </a:r>
          </a:p>
          <a:p>
            <a:r>
              <a:rPr lang="cs-CZ" sz="2800" dirty="0"/>
              <a:t>Holub hřivnáč		dlouhý ocas, poskakuje</a:t>
            </a:r>
          </a:p>
          <a:p>
            <a:r>
              <a:rPr lang="cs-CZ" sz="2800" dirty="0"/>
              <a:t>Kukačka obecná		hnízdí jednotlivě, potulná</a:t>
            </a:r>
          </a:p>
          <a:p>
            <a:r>
              <a:rPr lang="cs-CZ" sz="2800" dirty="0"/>
              <a:t>Pěnice			lehce zahnutý zobák	</a:t>
            </a:r>
          </a:p>
          <a:p>
            <a:r>
              <a:rPr lang="cs-CZ" sz="2800" dirty="0"/>
              <a:t>Vrána obecná		hnízdí pospolitě</a:t>
            </a:r>
          </a:p>
          <a:p>
            <a:r>
              <a:rPr lang="cs-CZ" sz="2800" dirty="0"/>
              <a:t>Havran polní		hmyz, hnízdo nestaví</a:t>
            </a:r>
          </a:p>
          <a:p>
            <a:r>
              <a:rPr lang="cs-CZ" sz="2800" dirty="0"/>
              <a:t>Straka obecná		hmyz, pouze v létě</a:t>
            </a:r>
          </a:p>
          <a:p>
            <a:endParaRPr lang="cs-CZ" sz="2800" dirty="0"/>
          </a:p>
          <a:p>
            <a:r>
              <a:rPr lang="cs-CZ" sz="2800" dirty="0"/>
              <a:t>DÚ nezasílat, kontrola na další online hodině.</a:t>
            </a:r>
          </a:p>
        </p:txBody>
      </p:sp>
    </p:spTree>
    <p:extLst>
      <p:ext uri="{BB962C8B-B14F-4D97-AF65-F5344CB8AC3E}">
        <p14:creationId xmlns:p14="http://schemas.microsoft.com/office/powerpoint/2010/main" val="409633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D27CF-522B-4691-92C4-107486A1202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Opakování SOVY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B52F27D-8807-4E5A-8943-2CB407490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1560" y="1556792"/>
            <a:ext cx="3240397" cy="4525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0037C4-2022-479E-A095-918DFFF5D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196752"/>
            <a:ext cx="3511600" cy="5499069"/>
          </a:xfrm>
          <a:prstGeom prst="rect">
            <a:avLst/>
          </a:prstGeom>
        </p:spPr>
      </p:pic>
      <p:pic>
        <p:nvPicPr>
          <p:cNvPr id="6" name="PUŠTÍK">
            <a:hlinkClick r:id="" action="ppaction://media"/>
            <a:extLst>
              <a:ext uri="{FF2B5EF4-FFF2-40B4-BE49-F238E27FC236}">
                <a16:creationId xmlns:a16="http://schemas.microsoft.com/office/drawing/2014/main" id="{2E33D254-7C4C-462E-9FDF-8F86F8711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962" y="329566"/>
            <a:ext cx="774700" cy="774700"/>
          </a:xfrm>
          <a:prstGeom prst="rect">
            <a:avLst/>
          </a:prstGeom>
        </p:spPr>
      </p:pic>
      <p:pic>
        <p:nvPicPr>
          <p:cNvPr id="7" name="VÝR">
            <a:hlinkClick r:id="" action="ppaction://media"/>
            <a:extLst>
              <a:ext uri="{FF2B5EF4-FFF2-40B4-BE49-F238E27FC236}">
                <a16:creationId xmlns:a16="http://schemas.microsoft.com/office/drawing/2014/main" id="{B00CCEE1-0531-43A7-B1E5-8ADE17544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8008" y="255588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74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B7043C05-4EAE-465C-9707-5586450C5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5113"/>
            <a:ext cx="8229600" cy="1143000"/>
          </a:xfrm>
          <a:solidFill>
            <a:srgbClr val="F5885D"/>
          </a:solidFill>
        </p:spPr>
        <p:txBody>
          <a:bodyPr/>
          <a:lstStyle/>
          <a:p>
            <a:r>
              <a:rPr lang="cs-CZ" altLang="cs-CZ" dirty="0"/>
              <a:t>Opakování - Dravci</a:t>
            </a:r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5C68AB56-9F42-4F5F-A880-684DA004237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9725"/>
            <a:ext cx="4038600" cy="4525963"/>
          </a:xfrm>
        </p:spPr>
        <p:txBody>
          <a:bodyPr/>
          <a:lstStyle/>
          <a:p>
            <a:r>
              <a:rPr lang="cs-CZ" altLang="cs-CZ"/>
              <a:t>Nejmenší velikost 15cm</a:t>
            </a:r>
          </a:p>
          <a:p>
            <a:r>
              <a:rPr lang="cs-CZ" altLang="cs-CZ"/>
              <a:t>Největší rozpětí až 3m, váha cca 10 kg</a:t>
            </a:r>
          </a:p>
          <a:p>
            <a:endParaRPr lang="cs-CZ" altLang="cs-CZ"/>
          </a:p>
        </p:txBody>
      </p:sp>
      <p:pic>
        <p:nvPicPr>
          <p:cNvPr id="3076" name="Zástupný symbol pro obsah 4">
            <a:extLst>
              <a:ext uri="{FF2B5EF4-FFF2-40B4-BE49-F238E27FC236}">
                <a16:creationId xmlns:a16="http://schemas.microsoft.com/office/drawing/2014/main" id="{C38F1E82-CCE4-4E6F-9511-074C1EC02F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33550"/>
            <a:ext cx="4038600" cy="425926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885FAB1-D95A-4B11-8244-E8BF2503D38E}"/>
              </a:ext>
            </a:extLst>
          </p:cNvPr>
          <p:cNvSpPr/>
          <p:nvPr/>
        </p:nvSpPr>
        <p:spPr>
          <a:xfrm>
            <a:off x="900113" y="3716338"/>
            <a:ext cx="1439862" cy="5762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Zahnutý zobák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ED1834-E84E-4727-84A1-AA94F0C0113B}"/>
              </a:ext>
            </a:extLst>
          </p:cNvPr>
          <p:cNvSpPr/>
          <p:nvPr/>
        </p:nvSpPr>
        <p:spPr>
          <a:xfrm>
            <a:off x="2916238" y="5661025"/>
            <a:ext cx="1439862" cy="5762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Silné drápy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403297-18F8-4FC4-90C1-B1E9C64912BF}"/>
              </a:ext>
            </a:extLst>
          </p:cNvPr>
          <p:cNvSpPr/>
          <p:nvPr/>
        </p:nvSpPr>
        <p:spPr>
          <a:xfrm>
            <a:off x="1933575" y="4681538"/>
            <a:ext cx="1963738" cy="5762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Silná křídla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1B3DDEA-96B6-4F67-984A-CC1E7B381612}"/>
              </a:ext>
            </a:extLst>
          </p:cNvPr>
          <p:cNvCxnSpPr>
            <a:stCxn id="6" idx="3"/>
          </p:cNvCxnSpPr>
          <p:nvPr/>
        </p:nvCxnSpPr>
        <p:spPr>
          <a:xfrm>
            <a:off x="2339975" y="4005263"/>
            <a:ext cx="26638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C8973DC-DEF8-4F5D-A8B3-B083BAA04110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897313" y="4583113"/>
            <a:ext cx="2222500" cy="387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E6064DB-62D9-4752-BDCF-51701F73BB41}"/>
              </a:ext>
            </a:extLst>
          </p:cNvPr>
          <p:cNvCxnSpPr/>
          <p:nvPr/>
        </p:nvCxnSpPr>
        <p:spPr>
          <a:xfrm>
            <a:off x="1335088" y="0"/>
            <a:ext cx="22225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C68E9D4-5A8B-43C4-AACA-D1E9AE25EC71}"/>
              </a:ext>
            </a:extLst>
          </p:cNvPr>
          <p:cNvCxnSpPr>
            <a:stCxn id="7" idx="3"/>
          </p:cNvCxnSpPr>
          <p:nvPr/>
        </p:nvCxnSpPr>
        <p:spPr>
          <a:xfrm flipV="1">
            <a:off x="4356100" y="5257800"/>
            <a:ext cx="3529013" cy="692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37AE9-9A4E-4EF8-AC92-819E912035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Opakování DRAVCI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6641601-60E9-47DA-B57E-79E151AA2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3568" y="1437710"/>
            <a:ext cx="3067765" cy="45259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11AC91-85EA-4EE6-BB04-4F87EA11B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22592"/>
            <a:ext cx="3525112" cy="4356198"/>
          </a:xfrm>
          <a:prstGeom prst="rect">
            <a:avLst/>
          </a:prstGeom>
        </p:spPr>
      </p:pic>
      <p:pic>
        <p:nvPicPr>
          <p:cNvPr id="7" name="káně">
            <a:hlinkClick r:id="" action="ppaction://media"/>
            <a:extLst>
              <a:ext uri="{FF2B5EF4-FFF2-40B4-BE49-F238E27FC236}">
                <a16:creationId xmlns:a16="http://schemas.microsoft.com/office/drawing/2014/main" id="{5CF6F1D2-6935-42CB-A2C5-BFD254128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0360" y="391798"/>
            <a:ext cx="766440" cy="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44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88EBD7-89ED-4D31-88E0-33BA9890401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Opakování  DRAVCI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6F9837F-BF77-4207-BDC6-03F018719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488" y="1612320"/>
            <a:ext cx="4426080" cy="29507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B12575-168A-475B-9FBB-7C9B1E9C5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628800"/>
            <a:ext cx="2914141" cy="4371211"/>
          </a:xfrm>
          <a:prstGeom prst="rect">
            <a:avLst/>
          </a:prstGeom>
        </p:spPr>
      </p:pic>
      <p:pic>
        <p:nvPicPr>
          <p:cNvPr id="6" name="orel mořský">
            <a:hlinkClick r:id="" action="ppaction://media"/>
            <a:extLst>
              <a:ext uri="{FF2B5EF4-FFF2-40B4-BE49-F238E27FC236}">
                <a16:creationId xmlns:a16="http://schemas.microsoft.com/office/drawing/2014/main" id="{B2B394F2-5852-4083-9F8D-F0BB6D1EF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300" y="642938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651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3F945F-7820-4883-9CEA-8FEF1793D95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/>
          <a:lstStyle/>
          <a:p>
            <a:r>
              <a:rPr lang="cs-CZ" dirty="0"/>
              <a:t>Opakování ŠPLHAVCI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2DE3F94-6F7F-4303-8461-AFBB6E1E4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2" y="1100317"/>
            <a:ext cx="3785944" cy="34994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327BE1-8357-437A-B904-A0913A48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51" y="4149080"/>
            <a:ext cx="5273497" cy="29019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AA29E2-3FCC-4147-8224-F2BE1458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821" y="1082413"/>
            <a:ext cx="293852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3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4DE1A-9984-4F0A-9F30-7FB69405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561226-9430-4AED-B2D4-E077A971D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-71120"/>
            <a:ext cx="4407790" cy="59502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717BF1-CEBD-48F1-8D8F-350208C4C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120" y="1692276"/>
            <a:ext cx="3394473" cy="4975183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C9992E4-D050-4BBA-A061-A59C25E77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73751" y="2087596"/>
            <a:ext cx="3394472" cy="4525963"/>
          </a:xfrm>
          <a:prstGeom prst="rect">
            <a:avLst/>
          </a:prstGeom>
        </p:spPr>
      </p:pic>
      <p:pic>
        <p:nvPicPr>
          <p:cNvPr id="3" name="DATEL">
            <a:hlinkClick r:id="" action="ppaction://media"/>
            <a:extLst>
              <a:ext uri="{FF2B5EF4-FFF2-40B4-BE49-F238E27FC236}">
                <a16:creationId xmlns:a16="http://schemas.microsoft.com/office/drawing/2014/main" id="{59D4F764-46D9-492D-AA9B-0F678E9C4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6096" y="226101"/>
            <a:ext cx="766440" cy="766440"/>
          </a:xfrm>
          <a:prstGeom prst="rect">
            <a:avLst/>
          </a:prstGeom>
        </p:spPr>
      </p:pic>
      <p:pic>
        <p:nvPicPr>
          <p:cNvPr id="10" name="DATEL VOLÁ">
            <a:hlinkClick r:id="" action="ppaction://media"/>
            <a:extLst>
              <a:ext uri="{FF2B5EF4-FFF2-40B4-BE49-F238E27FC236}">
                <a16:creationId xmlns:a16="http://schemas.microsoft.com/office/drawing/2014/main" id="{34DE024C-5D3D-4CF2-96D2-86BA1D6E39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744" y="717927"/>
            <a:ext cx="766440" cy="7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C8B0A-483C-41F1-ADB3-72D85298D0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885D"/>
          </a:solidFill>
        </p:spPr>
        <p:txBody>
          <a:bodyPr>
            <a:normAutofit/>
          </a:bodyPr>
          <a:lstStyle/>
          <a:p>
            <a:r>
              <a:rPr lang="cs-CZ" dirty="0"/>
              <a:t>DÚ z online hodiny</a:t>
            </a:r>
            <a:br>
              <a:rPr lang="cs-CZ" sz="2000" dirty="0"/>
            </a:br>
            <a:r>
              <a:rPr lang="cs-CZ" sz="2000" dirty="0"/>
              <a:t>nezasílat, kontrola na další online hodině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2D46E9-AC42-45B0-B17B-8A49B3856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Roztřiď zadané informace: str. 48-49</a:t>
            </a:r>
          </a:p>
          <a:p>
            <a:r>
              <a:rPr lang="cs-CZ" sz="2000" dirty="0"/>
              <a:t>sedí na vrcholu stromu, staří samci u nás přezimují, kuželovitý zobák, potrava hmyz a bobule, potrava semena, tažný, mláďata pojídají hmyz, bílé břicho s černými skvrnami, břicho oranžovohnědé, modré temeno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9A3CC9E-8F64-4AB8-AC6B-52118C5679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3284984"/>
          <a:ext cx="6096000" cy="3023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346736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28764459"/>
                    </a:ext>
                  </a:extLst>
                </a:gridCol>
              </a:tblGrid>
              <a:tr h="431963">
                <a:tc>
                  <a:txBody>
                    <a:bodyPr/>
                    <a:lstStyle/>
                    <a:p>
                      <a:r>
                        <a:rPr lang="cs-CZ" dirty="0"/>
                        <a:t>Drozd zpěvný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Pěnkava obecná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48762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83188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76019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41718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862305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45513"/>
                  </a:ext>
                </a:extLst>
              </a:tr>
              <a:tr h="43196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798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0229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373</Words>
  <Application>Microsoft Office PowerPoint</Application>
  <PresentationFormat>Předvádění na obrazovce (4:3)</PresentationFormat>
  <Paragraphs>88</Paragraphs>
  <Slides>24</Slides>
  <Notes>1</Notes>
  <HiddenSlides>0</HiddenSlides>
  <MMClips>15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Calibri</vt:lpstr>
      <vt:lpstr>Motiv systému Office</vt:lpstr>
      <vt:lpstr>Opakování</vt:lpstr>
      <vt:lpstr>Prezentace aplikace PowerPoint</vt:lpstr>
      <vt:lpstr>Opakování SOVY</vt:lpstr>
      <vt:lpstr>Opakování - Dravci</vt:lpstr>
      <vt:lpstr>Opakování DRAVCI</vt:lpstr>
      <vt:lpstr>Opakování  DRAVCI</vt:lpstr>
      <vt:lpstr>Opakování ŠPLHAVCI</vt:lpstr>
      <vt:lpstr>Prezentace aplikace PowerPoint</vt:lpstr>
      <vt:lpstr>DÚ z online hodiny nezasílat, kontrola na další online hodině</vt:lpstr>
      <vt:lpstr>DÚ z online hodiny nezasílat, kontrola na další online hodině</vt:lpstr>
      <vt:lpstr>Drozd zpěvný</vt:lpstr>
      <vt:lpstr>Pěnkava obecná</vt:lpstr>
      <vt:lpstr>Stromoví pěvci</vt:lpstr>
      <vt:lpstr>Znaky pěvců</vt:lpstr>
      <vt:lpstr>Znaky pěvců</vt:lpstr>
      <vt:lpstr>Znaky pěvců</vt:lpstr>
      <vt:lpstr>Sýkora modřinka</vt:lpstr>
      <vt:lpstr>Sýkora koňadra</vt:lpstr>
      <vt:lpstr>Sýkora babka</vt:lpstr>
      <vt:lpstr>Sýkora parukářka</vt:lpstr>
      <vt:lpstr>Sýkora úhelníček</vt:lpstr>
      <vt:lpstr>Brhlík lesní</vt:lpstr>
      <vt:lpstr>Sojka obecná</vt:lpstr>
      <vt:lpstr>DÚ Z ONLINE HODINY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Stromoví pěvci</dc:title>
  <dc:creator>Ilona Skořepová</dc:creator>
  <cp:lastModifiedBy>Dagmar Hegrová</cp:lastModifiedBy>
  <cp:revision>39</cp:revision>
  <dcterms:created xsi:type="dcterms:W3CDTF">2016-02-10T06:44:46Z</dcterms:created>
  <dcterms:modified xsi:type="dcterms:W3CDTF">2021-03-15T08:15:38Z</dcterms:modified>
</cp:coreProperties>
</file>